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7" r:id="rId3"/>
    <p:sldId id="328" r:id="rId4"/>
    <p:sldId id="329" r:id="rId5"/>
    <p:sldId id="330" r:id="rId6"/>
    <p:sldId id="331" r:id="rId7"/>
    <p:sldId id="320" r:id="rId8"/>
    <p:sldId id="337" r:id="rId9"/>
    <p:sldId id="321" r:id="rId10"/>
    <p:sldId id="322" r:id="rId11"/>
    <p:sldId id="332" r:id="rId12"/>
    <p:sldId id="325" r:id="rId13"/>
    <p:sldId id="334" r:id="rId14"/>
    <p:sldId id="333" r:id="rId15"/>
    <p:sldId id="335" r:id="rId16"/>
    <p:sldId id="336" r:id="rId17"/>
    <p:sldId id="327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A50021"/>
    <a:srgbClr val="7671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6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3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2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4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9336-DB19-4D37-B0B6-37CA31A5AE4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020BF-41D4-464A-8DEC-D06326DE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095995" y="514351"/>
            <a:ext cx="5495925" cy="5000624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accent4"/>
                </a:solidFill>
              </a:rPr>
              <a:t>Thank you for joining us, the meeting of the Commission will begin momentarily</a:t>
            </a:r>
          </a:p>
          <a:p>
            <a:pPr algn="ctr"/>
            <a:endParaRPr lang="en-US" sz="2000" u="sng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We are concerned about your health, and we are committed to do all we can to reduce the risk and spread of novel coronavirus. Governor Ralph Northam declared a state of emergency in Virginia on Thursday, March 12 in response to COVID-19. In light of this action, </a:t>
            </a:r>
            <a:r>
              <a:rPr lang="en-US" sz="1400" dirty="0" smtClean="0">
                <a:solidFill>
                  <a:schemeClr val="bg1"/>
                </a:solidFill>
              </a:rPr>
              <a:t>the meeting of the Commission is being conducted using </a:t>
            </a:r>
            <a:r>
              <a:rPr lang="en-US" sz="1400" dirty="0">
                <a:solidFill>
                  <a:schemeClr val="bg1"/>
                </a:solidFill>
              </a:rPr>
              <a:t>electronic communications in accord with Item 4-0.01.g. of Chapter 1283 (2020 Acts of Assembly), as the COVID-19 emergency makes it impracticable or unsafe to </a:t>
            </a:r>
            <a:r>
              <a:rPr lang="en-US" sz="1400" dirty="0" smtClean="0">
                <a:solidFill>
                  <a:schemeClr val="bg1"/>
                </a:solidFill>
              </a:rPr>
              <a:t>assemble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in a single location.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The purpose of the meeting is to discuss or transact the business statutorily required or necessary to continue operation of the </a:t>
            </a:r>
            <a:r>
              <a:rPr lang="en-US" sz="1400" dirty="0" smtClean="0">
                <a:solidFill>
                  <a:schemeClr val="bg1"/>
                </a:solidFill>
              </a:rPr>
              <a:t>Commission and </a:t>
            </a:r>
            <a:r>
              <a:rPr lang="en-US" sz="1400" dirty="0">
                <a:solidFill>
                  <a:schemeClr val="bg1"/>
                </a:solidFill>
              </a:rPr>
              <a:t>the discharge of </a:t>
            </a:r>
            <a:r>
              <a:rPr lang="en-US" sz="1400" dirty="0" smtClean="0">
                <a:solidFill>
                  <a:schemeClr val="bg1"/>
                </a:solidFill>
              </a:rPr>
              <a:t>its </a:t>
            </a:r>
            <a:r>
              <a:rPr lang="en-US" sz="1400" dirty="0">
                <a:solidFill>
                  <a:schemeClr val="bg1"/>
                </a:solidFill>
              </a:rPr>
              <a:t>lawful purposes, duties</a:t>
            </a:r>
            <a:r>
              <a:rPr lang="en-US" sz="1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and responsibilities.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All </a:t>
            </a:r>
            <a:r>
              <a:rPr lang="en-US" sz="1400" dirty="0" smtClean="0">
                <a:solidFill>
                  <a:schemeClr val="bg1"/>
                </a:solidFill>
              </a:rPr>
              <a:t>Commission members </a:t>
            </a:r>
            <a:r>
              <a:rPr lang="en-US" sz="1400" dirty="0">
                <a:solidFill>
                  <a:schemeClr val="bg1"/>
                </a:solidFill>
              </a:rPr>
              <a:t>and staff will be participating remotely. 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In the event there is a disruption in the broadcast of the meeting,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please </a:t>
            </a:r>
            <a:r>
              <a:rPr lang="en-US" sz="1400" dirty="0">
                <a:solidFill>
                  <a:schemeClr val="bg1"/>
                </a:solidFill>
              </a:rPr>
              <a:t>call (804) 482-6446.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440868" y="514350"/>
            <a:ext cx="9439565" cy="4247431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Total of  written comments received via email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since last meeting: 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Recommendation that James Madison be new subject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Recommendation that no new statue be installed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Grievance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about not being called on to speak at last meeting; attached petition “to recall Governor Northam if he removes Robert E. Monument.”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7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3" y="1581149"/>
            <a:ext cx="8268260" cy="3896767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Status of Request to Remove Robert E. Lee Statue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Julie Langan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8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Disposition </a:t>
            </a:r>
            <a:r>
              <a:rPr lang="en-US" sz="1600" b="1" u="sng" dirty="0">
                <a:solidFill>
                  <a:schemeClr val="accent4"/>
                </a:solidFill>
              </a:rPr>
              <a:t>of Robert E. Lee </a:t>
            </a:r>
            <a:r>
              <a:rPr lang="en-US" sz="1600" b="1" u="sng" dirty="0" smtClean="0">
                <a:solidFill>
                  <a:schemeClr val="accent4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7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3" y="1581149"/>
            <a:ext cx="8268260" cy="3896767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Board Discussion Regarding Disposition </a:t>
            </a:r>
            <a:r>
              <a:rPr lang="en-US" b="1" dirty="0">
                <a:solidFill>
                  <a:schemeClr val="bg1"/>
                </a:solidFill>
              </a:rPr>
              <a:t>of </a:t>
            </a:r>
            <a:r>
              <a:rPr lang="en-US" b="1" dirty="0" smtClean="0">
                <a:solidFill>
                  <a:schemeClr val="bg1"/>
                </a:solidFill>
              </a:rPr>
              <a:t>the Robert </a:t>
            </a:r>
            <a:r>
              <a:rPr lang="en-US" b="1" dirty="0">
                <a:solidFill>
                  <a:schemeClr val="bg1"/>
                </a:solidFill>
              </a:rPr>
              <a:t>E. Lee Statue </a:t>
            </a:r>
            <a:r>
              <a:rPr lang="en-US" b="1" dirty="0" smtClean="0">
                <a:solidFill>
                  <a:schemeClr val="bg1"/>
                </a:solidFill>
              </a:rPr>
              <a:t>Following Removal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6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6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Next </a:t>
            </a:r>
            <a:r>
              <a:rPr lang="en-US" sz="1600" b="1" u="sng" dirty="0">
                <a:solidFill>
                  <a:schemeClr val="accent4"/>
                </a:solidFill>
              </a:rPr>
              <a:t>Steps </a:t>
            </a:r>
            <a:endParaRPr lang="en-US" sz="1600" b="1" u="sng" dirty="0" smtClean="0">
              <a:solidFill>
                <a:schemeClr val="accent4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8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376216" y="907085"/>
            <a:ext cx="9439565" cy="4105776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interim report to General </a:t>
            </a: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Assembly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Arrange for removal of existing Lee statue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Enter into agreement with new custodian of statue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budget for replacement and associated process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b="1" baseline="0" dirty="0" smtClean="0">
                <a:solidFill>
                  <a:prstClr val="white"/>
                </a:solidFill>
                <a:latin typeface="Calibri" panose="020F0502020204030204"/>
              </a:rPr>
              <a:t>Seek</a:t>
            </a:r>
            <a:r>
              <a:rPr lang="en-US" sz="2800" b="1" dirty="0" smtClean="0">
                <a:solidFill>
                  <a:prstClr val="white"/>
                </a:solidFill>
                <a:latin typeface="Calibri" panose="020F0502020204030204"/>
              </a:rPr>
              <a:t> public input regarding subject of new statue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52160"/>
            <a:ext cx="12192001" cy="1005840"/>
            <a:chOff x="0" y="5852160"/>
            <a:chExt cx="12192001" cy="100584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5852160"/>
              <a:ext cx="12192001" cy="1005840"/>
              <a:chOff x="-90616" y="5852160"/>
              <a:chExt cx="12192001" cy="100584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90616" y="5852160"/>
                <a:ext cx="12192001" cy="1005840"/>
                <a:chOff x="0" y="5852160"/>
                <a:chExt cx="12192001" cy="100584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" y="5852160"/>
                  <a:ext cx="12192000" cy="1005840"/>
                </a:xfrm>
                <a:prstGeom prst="rect">
                  <a:avLst/>
                </a:prstGeom>
                <a:solidFill>
                  <a:srgbClr val="061F5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5852160"/>
                  <a:ext cx="10058400" cy="1005840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8222111" y="5893415"/>
                <a:ext cx="3798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535792" y="6031914"/>
              <a:ext cx="3372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Commission for Historical Statues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United States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Capitol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1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0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852160"/>
              <a:ext cx="12192001" cy="1005840"/>
              <a:chOff x="-90616" y="5852160"/>
              <a:chExt cx="12192001" cy="100584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90616" y="5852160"/>
                <a:ext cx="12192001" cy="1005840"/>
                <a:chOff x="0" y="5852160"/>
                <a:chExt cx="12192001" cy="100584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" y="5852160"/>
                  <a:ext cx="12192000" cy="1005840"/>
                </a:xfrm>
                <a:prstGeom prst="rect">
                  <a:avLst/>
                </a:prstGeom>
                <a:solidFill>
                  <a:srgbClr val="061F5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5852160"/>
                  <a:ext cx="10058400" cy="100584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8222111" y="5893415"/>
                <a:ext cx="3798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535792" y="6031914"/>
              <a:ext cx="3372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Commission for Historical Statues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United States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Capitol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Comments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Adjourn</a:t>
            </a:r>
            <a:endParaRPr lang="en-US" b="1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Call </a:t>
            </a:r>
            <a:r>
              <a:rPr lang="en-US" sz="1600" b="1" u="sng" dirty="0">
                <a:solidFill>
                  <a:schemeClr val="accent4"/>
                </a:solidFill>
              </a:rPr>
              <a:t>to </a:t>
            </a:r>
            <a:r>
              <a:rPr lang="en-US" sz="1600" b="1" u="sng" dirty="0" smtClean="0">
                <a:solidFill>
                  <a:schemeClr val="accent4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Roll </a:t>
            </a:r>
            <a:r>
              <a:rPr lang="en-US" sz="1600" b="1" u="sng" dirty="0">
                <a:solidFill>
                  <a:schemeClr val="accent4"/>
                </a:solidFill>
              </a:rPr>
              <a:t>Call </a:t>
            </a:r>
            <a:r>
              <a:rPr lang="en-US" sz="1600" b="1" u="sng" dirty="0" smtClean="0">
                <a:solidFill>
                  <a:schemeClr val="accent4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Approval </a:t>
            </a:r>
            <a:r>
              <a:rPr lang="en-US" sz="1600" b="1" u="sng" dirty="0">
                <a:solidFill>
                  <a:schemeClr val="accent4"/>
                </a:solidFill>
              </a:rPr>
              <a:t>of Meeting Agenda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Approval </a:t>
            </a:r>
            <a:r>
              <a:rPr lang="en-US" sz="1600" b="1" u="sng" dirty="0">
                <a:solidFill>
                  <a:schemeClr val="accent4"/>
                </a:solidFill>
              </a:rPr>
              <a:t>of July </a:t>
            </a:r>
            <a:r>
              <a:rPr lang="en-US" sz="1600" b="1" u="sng" dirty="0" smtClean="0">
                <a:solidFill>
                  <a:schemeClr val="accent4"/>
                </a:solidFill>
              </a:rPr>
              <a:t>24, </a:t>
            </a:r>
            <a:r>
              <a:rPr lang="en-US" sz="1600" b="1" u="sng" dirty="0">
                <a:solidFill>
                  <a:schemeClr val="accent4"/>
                </a:solidFill>
              </a:rPr>
              <a:t>2020 Meeting Minutes </a:t>
            </a:r>
            <a:endParaRPr lang="en-US" sz="1600" b="1" u="sng" dirty="0" smtClean="0">
              <a:solidFill>
                <a:schemeClr val="accent4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3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Public </a:t>
            </a:r>
            <a:r>
              <a:rPr lang="en-US" sz="1600" b="1" u="sng" dirty="0">
                <a:solidFill>
                  <a:schemeClr val="accent4"/>
                </a:solidFill>
              </a:rPr>
              <a:t>Comment (90 minutes)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Overview </a:t>
            </a:r>
            <a:r>
              <a:rPr lang="en-US" sz="1600" dirty="0">
                <a:solidFill>
                  <a:schemeClr val="bg1"/>
                </a:solidFill>
              </a:rPr>
              <a:t>of Written Public </a:t>
            </a:r>
            <a:r>
              <a:rPr lang="en-US" sz="1600" dirty="0" smtClean="0">
                <a:solidFill>
                  <a:schemeClr val="bg1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7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7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3" y="1581149"/>
            <a:ext cx="8268260" cy="3896767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Public Comment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9:30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August 7, 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July </a:t>
            </a:r>
            <a:r>
              <a:rPr lang="en-US" sz="1600" dirty="0" smtClean="0">
                <a:solidFill>
                  <a:schemeClr val="bg1"/>
                </a:solidFill>
              </a:rPr>
              <a:t>24,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 (90 minutes)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Overview </a:t>
            </a:r>
            <a:r>
              <a:rPr lang="en-US" sz="1600" b="1" u="sng" dirty="0">
                <a:solidFill>
                  <a:schemeClr val="accent4"/>
                </a:solidFill>
              </a:rPr>
              <a:t>of Written Public </a:t>
            </a:r>
            <a:r>
              <a:rPr lang="en-US" sz="1600" b="1" u="sng" dirty="0" smtClean="0">
                <a:solidFill>
                  <a:schemeClr val="accent4"/>
                </a:solidFill>
              </a:rPr>
              <a:t>Comments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Disposition </a:t>
            </a:r>
            <a:r>
              <a:rPr lang="en-US" sz="1600" dirty="0">
                <a:solidFill>
                  <a:schemeClr val="bg1"/>
                </a:solidFill>
              </a:rPr>
              <a:t>of Robert E. Lee </a:t>
            </a:r>
            <a:r>
              <a:rPr lang="en-US" sz="1600" dirty="0" smtClean="0">
                <a:solidFill>
                  <a:schemeClr val="bg1"/>
                </a:solidFill>
              </a:rPr>
              <a:t>Statue Following Removal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Approval of Interim Report to the General Assembly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3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7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3" y="1581149"/>
            <a:ext cx="8268260" cy="3896767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Overview of </a:t>
            </a:r>
            <a:r>
              <a:rPr lang="en-US" b="1" dirty="0" smtClean="0">
                <a:solidFill>
                  <a:schemeClr val="bg1"/>
                </a:solidFill>
              </a:rPr>
              <a:t>Written Public Comment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Julie Langan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1546</Words>
  <Application>Microsoft Office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MEETING of the COMMISSION for HISTORICAL STATUES  in the UNITED STATES CAPITOL   9:30 a.m.   August 7, 2020   </vt:lpstr>
      <vt:lpstr> MEETING of the COMMISSION for HISTORICAL STATUES  in the UNITED STATES CAPITOL   9:30 a.m.   August 7, 2020    </vt:lpstr>
      <vt:lpstr> MEETING of the COMMISSION for HISTORICAL STATUES  in the UNITED STATES CAPITOL   9:30 a.m.   August 7, 2020   </vt:lpstr>
      <vt:lpstr> MEETING of the COMMISSION for HISTORICAL STATUES  in the UNITED STATES CAPITOL   9:30 a.m.   August 7, 2020   </vt:lpstr>
      <vt:lpstr> MEETING of the COMMISSION for HISTORICAL STATUES  in the UNITED STATES CAPITOL   9:30 a.m.   August 7, 2020   </vt:lpstr>
      <vt:lpstr> MEETING of the COMMISSION for HISTORICAL STATUES  in the UNITED STATES CAPITOL   9:30 a.m.   August 7, 2020   </vt:lpstr>
      <vt:lpstr> Public Comment</vt:lpstr>
      <vt:lpstr> MEETING of the COMMISSION for HISTORICAL STATUES  in the UNITED STATES CAPITOL   9:30 a.m.   August 7, 2020   </vt:lpstr>
      <vt:lpstr>Overview of Written Public Comment  Julie Langan</vt:lpstr>
      <vt:lpstr>PowerPoint Presentation</vt:lpstr>
      <vt:lpstr> MEETING of the COMMISSION for HISTORICAL STATUES  in the UNITED STATES CAPITOL   9:30 a.m.   August 7, 2020    </vt:lpstr>
      <vt:lpstr> Status of Request to Remove Robert E. Lee Statue  Julie Langan</vt:lpstr>
      <vt:lpstr> MEETING of the COMMISSION for HISTORICAL STATUES  in the UNITED STATES CAPITOL   9:30 a.m.   August 7, 2020    </vt:lpstr>
      <vt:lpstr> Board Discussion Regarding Disposition of the Robert E. Lee Statue Following Removal </vt:lpstr>
      <vt:lpstr> MEETING of the COMMISSION for HISTORICAL STATUES  in the UNITED STATES CAPITOL   9:30 a.m.   August 7, 2020   </vt:lpstr>
      <vt:lpstr> MEETING of the COMMISSION for HISTORICAL STATUES  in the UNITED STATES CAPITOL   9:30 a.m.   August 7, 2020  </vt:lpstr>
      <vt:lpstr>PowerPoint Presentation</vt:lpstr>
      <vt:lpstr> MEETING of the COMMISSION for HISTORICAL STATUES  in the UNITED STATES CAPITOL   9:30 a.m.   August 7, 2020   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Evolution Adopted Markers</dc:title>
  <dc:creator>VITA Program</dc:creator>
  <cp:lastModifiedBy>Williams, Stephanie (DHR)</cp:lastModifiedBy>
  <cp:revision>194</cp:revision>
  <dcterms:created xsi:type="dcterms:W3CDTF">2020-02-03T15:57:22Z</dcterms:created>
  <dcterms:modified xsi:type="dcterms:W3CDTF">2020-08-06T19:43:29Z</dcterms:modified>
</cp:coreProperties>
</file>